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57" r:id="rId3"/>
    <p:sldId id="260" r:id="rId4"/>
    <p:sldId id="768" r:id="rId5"/>
    <p:sldId id="832" r:id="rId6"/>
    <p:sldId id="806" r:id="rId7"/>
    <p:sldId id="819" r:id="rId8"/>
    <p:sldId id="820" r:id="rId9"/>
    <p:sldId id="821" r:id="rId10"/>
    <p:sldId id="822" r:id="rId11"/>
    <p:sldId id="808" r:id="rId12"/>
    <p:sldId id="823" r:id="rId13"/>
    <p:sldId id="824" r:id="rId14"/>
    <p:sldId id="825" r:id="rId15"/>
    <p:sldId id="826" r:id="rId16"/>
    <p:sldId id="827" r:id="rId17"/>
    <p:sldId id="828" r:id="rId18"/>
    <p:sldId id="829" r:id="rId19"/>
    <p:sldId id="830" r:id="rId20"/>
    <p:sldId id="809" r:id="rId21"/>
    <p:sldId id="831" r:id="rId22"/>
    <p:sldId id="274" r:id="rId23"/>
    <p:sldId id="298" r:id="rId24"/>
    <p:sldId id="29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4F81BD"/>
    <a:srgbClr val="D8D8D8"/>
    <a:srgbClr val="4BACC6"/>
    <a:srgbClr val="E7E7E7"/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667" autoAdjust="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10 –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5BFD7-7562-4F94-A6FE-586201EE6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454152"/>
          </a:xfrm>
        </p:spPr>
        <p:txBody>
          <a:bodyPr>
            <a:noAutofit/>
          </a:bodyPr>
          <a:lstStyle/>
          <a:p>
            <a:r>
              <a:rPr lang="en-US" sz="3600" dirty="0"/>
              <a:t>Returning a pointer to a dynamically allocated struct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29202C-133D-4F0F-A7DB-6978FCE992D0}"/>
              </a:ext>
            </a:extLst>
          </p:cNvPr>
          <p:cNvSpPr/>
          <p:nvPr/>
        </p:nvSpPr>
        <p:spPr>
          <a:xfrm>
            <a:off x="609600" y="838200"/>
            <a:ext cx="10972800" cy="5867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62500" lnSpcReduction="2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*calculator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numbers* values =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numbers*)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numbers* answers = malloc(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numbers));  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answers-&gt;a = values-&gt;a + values-&gt;b;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answers-&gt;b = values-&gt;a - values-&gt;b;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free (values);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(answers);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child;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 *values = malloc(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numbers));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values-&gt;a = 5;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values-&gt;b = 8;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(&amp;child, NULL, calculator, values);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 *answers = NULL;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(child,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**)&amp;answers);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"Sum: %d\</a:t>
            </a:r>
            <a:r>
              <a:rPr lang="en-US" sz="2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nDifference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%d\n"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answers-&gt;a, answers-&gt;b);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free (answers);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(NULL);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5002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BF899-E6E9-475C-ADEB-6730BAE68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Approaches to Threading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AF48E-116F-45F8-9BE9-C441624192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589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7C7680-20AE-43D6-88CC-8914CD669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OpenMP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118CA98-25F2-4151-B47B-6FB569D55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All the nitty gritty details of starting threads, sending arguments to them, getting answers back, and joining the threads are annoying</a:t>
            </a:r>
          </a:p>
          <a:p>
            <a:r>
              <a:rPr lang="en-US" dirty="0"/>
              <a:t>OpenMP is a library with a set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#pragma</a:t>
            </a:r>
            <a:r>
              <a:rPr lang="en-US" dirty="0"/>
              <a:t> compiler directives that converts specially formatted code into code that takes care of all the threading details</a:t>
            </a:r>
          </a:p>
          <a:p>
            <a:pPr lvl="1"/>
            <a:r>
              <a:rPr lang="en-US" dirty="0"/>
              <a:t>Known as implicit threading, since the programmer doesn't write thread code</a:t>
            </a:r>
          </a:p>
          <a:p>
            <a:r>
              <a:rPr lang="en-US" dirty="0"/>
              <a:t>It's ideal for the </a:t>
            </a:r>
            <a:r>
              <a:rPr lang="en-US" b="1" dirty="0"/>
              <a:t>fork-join model</a:t>
            </a:r>
            <a:r>
              <a:rPr lang="en-US" dirty="0"/>
              <a:t> where a main thread forks lots of threads to work on parts of a problem and then joins them together, combining their answers</a:t>
            </a:r>
          </a:p>
          <a:p>
            <a:r>
              <a:rPr lang="en-US" dirty="0"/>
              <a:t>The book has an example of OpenMP syntax, but I don't want to go into details</a:t>
            </a:r>
          </a:p>
          <a:p>
            <a:r>
              <a:rPr lang="en-US" dirty="0"/>
              <a:t>If you do a lot of parallel processing with a simple structure, OpenMP can be worth learning</a:t>
            </a:r>
          </a:p>
        </p:txBody>
      </p:sp>
    </p:spTree>
    <p:extLst>
      <p:ext uri="{BB962C8B-B14F-4D97-AF65-F5344CB8AC3E}">
        <p14:creationId xmlns:p14="http://schemas.microsoft.com/office/powerpoint/2010/main" val="267493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1F614-4598-4F76-84B0-2E525CD7D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Object-oriented 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EF825-398C-4B4A-9059-8AB840DA3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Java, C#, Python, and many other newer languages encapsulate threads as objects</a:t>
            </a:r>
          </a:p>
          <a:p>
            <a:r>
              <a:rPr lang="en-US" dirty="0"/>
              <a:t>Data can be provided in the object's constructor</a:t>
            </a:r>
          </a:p>
          <a:p>
            <a:r>
              <a:rPr lang="en-US" dirty="0"/>
              <a:t>Methods can be used to read data after the thread has finished running</a:t>
            </a:r>
          </a:p>
          <a:p>
            <a:r>
              <a:rPr lang="en-US" dirty="0"/>
              <a:t>Special methods are reserved for starting and joining threads</a:t>
            </a:r>
          </a:p>
        </p:txBody>
      </p:sp>
    </p:spTree>
    <p:extLst>
      <p:ext uri="{BB962C8B-B14F-4D97-AF65-F5344CB8AC3E}">
        <p14:creationId xmlns:p14="http://schemas.microsoft.com/office/powerpoint/2010/main" val="276060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B5E35-B888-48FB-BA20-ECDA5F973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threading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5FD5D-C3BE-497E-A373-FCB69BF67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918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following Java class extends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dirty="0"/>
              <a:t> and is designed to sum up part of an array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484A12-173C-49CB-8480-75696F948A3C}"/>
              </a:ext>
            </a:extLst>
          </p:cNvPr>
          <p:cNvSpPr/>
          <p:nvPr/>
        </p:nvSpPr>
        <p:spPr>
          <a:xfrm>
            <a:off x="609600" y="2667001"/>
            <a:ext cx="10972800" cy="37337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62500" lnSpcReduction="2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Summer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Thread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double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array;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lower;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upper;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double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 = 0;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Summer(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array,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lower,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upper)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.array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array;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.lower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lower;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.upper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upper;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run()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lower;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upper;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sum += array[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double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getSum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sum; }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1449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B5E35-B888-48FB-BA20-ECDA5F973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threading example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5FD5D-C3BE-497E-A373-FCB69BF67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918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following Java method uses the class from the previous slide to sum up parts of an array in parallel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A06FA77-5A40-448C-8506-BD99238F0379}"/>
              </a:ext>
            </a:extLst>
          </p:cNvPr>
          <p:cNvSpPr/>
          <p:nvPr/>
        </p:nvSpPr>
        <p:spPr>
          <a:xfrm>
            <a:off x="609600" y="2667001"/>
            <a:ext cx="10972800" cy="37337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70000" lnSpcReduction="2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double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array,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threads) throws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InterruptedException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Only works if length is evenly divisible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stride =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array.length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 threads;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Summer[] workers =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Summer[threads];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threads; ++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workers[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Summer(array,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*stride,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+ 1)*stride);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workers[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].start();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result = 0.0;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threads; ++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workers[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].join();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result += workers[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getSum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result;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234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21DD6-DF7E-4083-AF3E-27A077ABF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Modern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B0BA4-1F31-4A70-808A-FF54C9362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Although Java is relatively new, it was designed before the advent of ubiquitous multicore processors</a:t>
            </a:r>
          </a:p>
          <a:p>
            <a:r>
              <a:rPr lang="en-US" dirty="0"/>
              <a:t>Threads are still accessed via a library rather than being part of the core language</a:t>
            </a:r>
          </a:p>
          <a:p>
            <a:r>
              <a:rPr lang="en-US" dirty="0"/>
              <a:t>Modern languages like Rust and Go have keywords associated with threading</a:t>
            </a:r>
          </a:p>
        </p:txBody>
      </p:sp>
    </p:spTree>
    <p:extLst>
      <p:ext uri="{BB962C8B-B14F-4D97-AF65-F5344CB8AC3E}">
        <p14:creationId xmlns:p14="http://schemas.microsoft.com/office/powerpoint/2010/main" val="332509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A094D-7FBF-47AC-B293-B18CA5245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Threading in Go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14D75-E7AD-4444-84D3-7499DAF8B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918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Merely putting the keyword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go</a:t>
            </a:r>
            <a:r>
              <a:rPr lang="en-US" dirty="0"/>
              <a:t> in front of a function makes it run on a new thread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BBFE37-2677-4841-A050-192B2E846787}"/>
              </a:ext>
            </a:extLst>
          </p:cNvPr>
          <p:cNvSpPr/>
          <p:nvPr/>
        </p:nvSpPr>
        <p:spPr>
          <a:xfrm>
            <a:off x="609600" y="2667001"/>
            <a:ext cx="10972800" cy="37337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77500" lnSpcReduction="2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 a channel for communication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messages := make(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chan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"Guess a number between 1 and 10: 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Start keyboard listener as a goroutine with the channel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keyboard_listener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(messages)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Wait until there is data in the channel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success := &lt;-messages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success ==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"true"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 must have guessed 7."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2994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A8CC2-3677-4BE2-A23B-CD54D267B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Threading in 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C5747-A292-4ED7-B481-A059D7522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120409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Rust is a new language that competes with C/C++ in systems programming</a:t>
            </a:r>
          </a:p>
          <a:p>
            <a:r>
              <a:rPr lang="en-US" dirty="0"/>
              <a:t>It's finicky about ownership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dirty="0"/>
              <a:t> command in the following code gives the closure its  own copy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at the current value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417084-B491-433F-B21F-971A1BEA2E80}"/>
              </a:ext>
            </a:extLst>
          </p:cNvPr>
          <p:cNvSpPr/>
          <p:nvPr/>
        </p:nvSpPr>
        <p:spPr>
          <a:xfrm>
            <a:off x="609600" y="2667001"/>
            <a:ext cx="10972800" cy="3962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70000" lnSpcReduction="2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10;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Initialize a mutable variable x to 10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Spawn a new thread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child_thread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thread::spawn(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|| { 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thread::sleep(time::Duration::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from_secs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(1));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Sleep for one second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"x = {}"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x);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 x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});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Change x in the main thread and print it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x += 1;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"x = {}"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x);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Join the thread and print x again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child_thread.join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"x = {}"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x);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36340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FF9B9-C950-4D26-88CD-49B8A5340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prime number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73FBD-E3F8-4613-80A2-75FFB5D92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5907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Let's write a threaded program that counts the number of primes less than 100,000,000</a:t>
            </a:r>
          </a:p>
          <a:p>
            <a:r>
              <a:rPr lang="en-US" dirty="0"/>
              <a:t>We'll spawn a number of threads and divide up the range of values from 0 to 100,000,000 evenly</a:t>
            </a:r>
          </a:p>
          <a:p>
            <a:r>
              <a:rPr lang="en-US" dirty="0"/>
              <a:t>To send data to each thread and get the result, we'll use dynamically allocated versions of the following struct: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D3AEC9-5444-4F82-840E-D3BC1C465E7B}"/>
              </a:ext>
            </a:extLst>
          </p:cNvPr>
          <p:cNvSpPr/>
          <p:nvPr/>
        </p:nvSpPr>
        <p:spPr>
          <a:xfrm>
            <a:off x="609600" y="4191000"/>
            <a:ext cx="10972800" cy="22634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 long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start;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 long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 long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59517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Exam 2!</a:t>
            </a:r>
          </a:p>
          <a:p>
            <a:r>
              <a:rPr lang="en-US" dirty="0"/>
              <a:t>Before that:</a:t>
            </a:r>
          </a:p>
          <a:p>
            <a:pPr lvl="1"/>
            <a:r>
              <a:rPr lang="en-US" dirty="0"/>
              <a:t>Review</a:t>
            </a:r>
          </a:p>
          <a:p>
            <a:r>
              <a:rPr lang="en-US" dirty="0"/>
              <a:t>Before that:</a:t>
            </a:r>
          </a:p>
          <a:p>
            <a:pPr lvl="1"/>
            <a:r>
              <a:rPr lang="en-US" dirty="0"/>
              <a:t>Thread safety</a:t>
            </a:r>
          </a:p>
          <a:p>
            <a:pPr lvl="1"/>
            <a:r>
              <a:rPr lang="en-US" dirty="0"/>
              <a:t>POSIX threads</a:t>
            </a:r>
          </a:p>
          <a:p>
            <a:pPr lvl="2"/>
            <a:r>
              <a:rPr lang="en-US" dirty="0"/>
              <a:t>Creating threads</a:t>
            </a:r>
          </a:p>
          <a:p>
            <a:pPr lvl="2"/>
            <a:r>
              <a:rPr lang="en-US" dirty="0"/>
              <a:t>Exiting threads</a:t>
            </a:r>
          </a:p>
          <a:p>
            <a:pPr lvl="2"/>
            <a:r>
              <a:rPr lang="en-US" dirty="0"/>
              <a:t>Joining threads</a:t>
            </a:r>
          </a:p>
          <a:p>
            <a:pPr lvl="2"/>
            <a:r>
              <a:rPr lang="en-US" dirty="0"/>
              <a:t>Passing arguments to threads</a:t>
            </a:r>
          </a:p>
          <a:p>
            <a:pPr lvl="2"/>
            <a:r>
              <a:rPr lang="en-US" dirty="0"/>
              <a:t>Reading results from threads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AAC3E-503C-4EC7-8686-076655167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POSIX thread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2C360-A46A-47FE-9EC5-02AC7AE25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 a reminder, here are the POSIX functions we need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Create a new thread (not as bad as it looks)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Exit from the current thread (giving a pointer to the result, if any)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Join a thread (getting a pointer to its result, if any)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AF7F51-453C-45E2-B12B-C7384279EDCE}"/>
              </a:ext>
            </a:extLst>
          </p:cNvPr>
          <p:cNvSpPr/>
          <p:nvPr/>
        </p:nvSpPr>
        <p:spPr>
          <a:xfrm>
            <a:off x="609600" y="24384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85000" lnSpcReduction="1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*thread,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pthread_attr_t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*(*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start_routine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*),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694C7D-53F9-4A36-9B51-6AB46AE0BCC6}"/>
              </a:ext>
            </a:extLst>
          </p:cNvPr>
          <p:cNvSpPr/>
          <p:nvPr/>
        </p:nvSpPr>
        <p:spPr>
          <a:xfrm>
            <a:off x="609600" y="3962400"/>
            <a:ext cx="10972800" cy="533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value_ptr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4BB712-ADC9-4EE7-A3F1-C67883E7F99F}"/>
              </a:ext>
            </a:extLst>
          </p:cNvPr>
          <p:cNvSpPr/>
          <p:nvPr/>
        </p:nvSpPr>
        <p:spPr>
          <a:xfrm>
            <a:off x="609600" y="5181600"/>
            <a:ext cx="10972800" cy="533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thread,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value_ptr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10864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F0EAD-815A-4CEC-B999-17EDB9D7A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E06AA-AC81-4EA7-93E3-B8B3DFB5A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Divide the total number by the number of threads to determine how many numbers to give each thread</a:t>
            </a:r>
          </a:p>
          <a:p>
            <a:r>
              <a:rPr lang="en-US" dirty="0"/>
              <a:t>Loop through all threads:</a:t>
            </a:r>
          </a:p>
          <a:p>
            <a:pPr lvl="1"/>
            <a:r>
              <a:rPr lang="en-US" dirty="0"/>
              <a:t>Allocate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dirty="0"/>
              <a:t> struct to hold the lower and upper value for each thread</a:t>
            </a:r>
          </a:p>
          <a:p>
            <a:pPr lvl="1"/>
            <a:r>
              <a:rPr lang="en-US" dirty="0"/>
              <a:t>Create each thread</a:t>
            </a:r>
          </a:p>
          <a:p>
            <a:r>
              <a:rPr lang="en-US" dirty="0"/>
              <a:t>Loop through all threads:</a:t>
            </a:r>
          </a:p>
          <a:p>
            <a:pPr lvl="1"/>
            <a:r>
              <a:rPr lang="en-US" dirty="0"/>
              <a:t>Join them</a:t>
            </a:r>
          </a:p>
          <a:p>
            <a:r>
              <a:rPr lang="en-US" dirty="0"/>
              <a:t>Inside each thread:</a:t>
            </a:r>
          </a:p>
          <a:p>
            <a:pPr lvl="1"/>
            <a:r>
              <a:rPr lang="en-US" dirty="0"/>
              <a:t>Loop from the lower to the upper value and increment a counter if the value is prime</a:t>
            </a:r>
          </a:p>
          <a:p>
            <a:pPr lvl="1"/>
            <a:r>
              <a:rPr lang="en-US" dirty="0"/>
              <a:t>Store the count into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dirty="0"/>
              <a:t> struct</a:t>
            </a:r>
          </a:p>
          <a:p>
            <a:pPr lvl="1"/>
            <a:r>
              <a:rPr lang="en-US" dirty="0"/>
              <a:t>Call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when done</a:t>
            </a:r>
          </a:p>
        </p:txBody>
      </p:sp>
    </p:spTree>
    <p:extLst>
      <p:ext uri="{BB962C8B-B14F-4D97-AF65-F5344CB8AC3E}">
        <p14:creationId xmlns:p14="http://schemas.microsoft.com/office/powerpoint/2010/main" val="401971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Synchronization and critical sections</a:t>
            </a:r>
          </a:p>
          <a:p>
            <a:r>
              <a:rPr lang="en-US" dirty="0"/>
              <a:t>Locks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Finish Assignment 6</a:t>
            </a:r>
          </a:p>
          <a:p>
            <a:pPr lvl="1"/>
            <a:r>
              <a:rPr lang="en-US" b="1" dirty="0"/>
              <a:t>Due Friday before midnight</a:t>
            </a:r>
          </a:p>
          <a:p>
            <a:r>
              <a:rPr lang="en-US" dirty="0"/>
              <a:t>Start working on Project 3 as soon as you can</a:t>
            </a:r>
          </a:p>
          <a:p>
            <a:r>
              <a:rPr lang="en-US" dirty="0"/>
              <a:t>Read sections 7.2 and 7.3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2FB7D-8105-419B-B909-087385EAB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6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6B312B-8751-46C0-AB02-43CB79450B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460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DC229-509A-406E-88B8-E87CC83BB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2 Post Mortem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107C9-42EA-4BAB-9759-DB4F57E7E5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794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6FB09-450B-42BC-9B90-5AE827DC9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POSIX Threads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62524E-A77F-41B9-B2E4-6EB4E34BC9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98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87DD0-ABA7-453E-87EA-09E860CD9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values from threads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C9491-1357-4422-8A31-7C71EFBD8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common model for threads is for them to go and perform some work</a:t>
            </a:r>
          </a:p>
          <a:p>
            <a:r>
              <a:rPr lang="en-US" dirty="0"/>
              <a:t>After the work is done, they need to give back the answer</a:t>
            </a:r>
          </a:p>
          <a:p>
            <a:r>
              <a:rPr lang="en-US" dirty="0"/>
              <a:t>There are three ways to do this: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Store the answer back into the dynamically allocated struct passed in for its arguments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Use the hack like before to return a "pointer" through the join that's actually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Return a pointer through the join to a dynamically allocated struct containing the answer</a:t>
            </a:r>
          </a:p>
        </p:txBody>
      </p:sp>
    </p:spTree>
    <p:extLst>
      <p:ext uri="{BB962C8B-B14F-4D97-AF65-F5344CB8AC3E}">
        <p14:creationId xmlns:p14="http://schemas.microsoft.com/office/powerpoint/2010/main" val="248107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5BFD7-7562-4F94-A6FE-586201EE6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in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/>
              <a:t> struct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29202C-133D-4F0F-A7DB-6978FCE992D0}"/>
              </a:ext>
            </a:extLst>
          </p:cNvPr>
          <p:cNvSpPr/>
          <p:nvPr/>
        </p:nvSpPr>
        <p:spPr>
          <a:xfrm>
            <a:off x="609600" y="1371600"/>
            <a:ext cx="10972800" cy="5334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70000" lnSpcReduction="2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sum_thread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 *values =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numbers*)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values-&gt;sum =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-&gt;a +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-&gt;b;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(NULL);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child;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 values = malloc(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numbers));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values-&gt;a = 5;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values-&gt;b = 8;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(&amp;child, NULL,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sum_thread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values);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(child, NULL);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"Sum: %d\n"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values-&gt;sum);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free (values);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(NULL);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0555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5BFD7-7562-4F94-A6FE-586201EE6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a "pointer" that's 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29202C-133D-4F0F-A7DB-6978FCE992D0}"/>
              </a:ext>
            </a:extLst>
          </p:cNvPr>
          <p:cNvSpPr/>
          <p:nvPr/>
        </p:nvSpPr>
        <p:spPr>
          <a:xfrm>
            <a:off x="609600" y="1371600"/>
            <a:ext cx="10972800" cy="5334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70000" lnSpcReduction="2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sum_thread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 *values =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numbers*)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 =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-&gt;a +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-&gt;b;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free (values);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*)sum);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child;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 *values = malloc(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numbers));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values-&gt;a = 5;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values-&gt;b = 8;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(&amp;child, NULL,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sum_thread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values);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*sum = NULL;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(child, &amp;sum);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"Sum: %d\n"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sum);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(NULL);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7777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13659</TotalTime>
  <Words>1760</Words>
  <Application>Microsoft Office PowerPoint</Application>
  <PresentationFormat>Widescreen</PresentationFormat>
  <Paragraphs>247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Assignment 6</vt:lpstr>
      <vt:lpstr>Exam 2 Post Mortem</vt:lpstr>
      <vt:lpstr>POSIX Threads</vt:lpstr>
      <vt:lpstr>Returning values from threads</vt:lpstr>
      <vt:lpstr>Returning in the args struct</vt:lpstr>
      <vt:lpstr>Returning a "pointer" that's an int</vt:lpstr>
      <vt:lpstr>Returning a pointer to a dynamically allocated struct</vt:lpstr>
      <vt:lpstr>Language Approaches to Threading</vt:lpstr>
      <vt:lpstr>OpenMP</vt:lpstr>
      <vt:lpstr>Object-oriented approaches</vt:lpstr>
      <vt:lpstr>Java threading example</vt:lpstr>
      <vt:lpstr>Java threading example continued</vt:lpstr>
      <vt:lpstr>Modern languages</vt:lpstr>
      <vt:lpstr>Threading in Go</vt:lpstr>
      <vt:lpstr>Threading in Rust</vt:lpstr>
      <vt:lpstr>Concurrent prime number search</vt:lpstr>
      <vt:lpstr>POSIX thread functions</vt:lpstr>
      <vt:lpstr>Algorithm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1305</cp:revision>
  <dcterms:created xsi:type="dcterms:W3CDTF">2009-08-24T20:26:10Z</dcterms:created>
  <dcterms:modified xsi:type="dcterms:W3CDTF">2025-03-25T17:38:39Z</dcterms:modified>
</cp:coreProperties>
</file>